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948DFB0-8BE6-4AAE-A738-AD5A2A139CCF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456EB1C-F6A4-4195-ACD5-03C8B518F45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3"/>
            <a:ext cx="7772400" cy="1584176"/>
          </a:xfrm>
        </p:spPr>
        <p:txBody>
          <a:bodyPr/>
          <a:lstStyle/>
          <a:p>
            <a:r>
              <a:rPr lang="kk-KZ" dirty="0" smtClean="0">
                <a:solidFill>
                  <a:schemeClr val="tx2"/>
                </a:solidFill>
                <a:latin typeface="KZ Times New Roman" panose="02020603050405020304" pitchFamily="18" charset="0"/>
              </a:rPr>
              <a:t>Дәріс 6</a:t>
            </a:r>
            <a:endParaRPr lang="ru-RU" dirty="0">
              <a:solidFill>
                <a:schemeClr val="tx2"/>
              </a:solidFill>
              <a:latin typeface="KZ 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2713856"/>
          </a:xfrm>
        </p:spPr>
        <p:txBody>
          <a:bodyPr/>
          <a:lstStyle/>
          <a:p>
            <a:r>
              <a:rPr lang="kk-KZ" u="sng" dirty="0" smtClean="0">
                <a:solidFill>
                  <a:schemeClr val="tx1"/>
                </a:solidFill>
              </a:rPr>
              <a:t>тақырыбы: </a:t>
            </a:r>
            <a:r>
              <a:rPr lang="ru-RU" dirty="0" err="1" smtClean="0">
                <a:solidFill>
                  <a:srgbClr val="FF0000"/>
                </a:solidFill>
                <a:latin typeface="KZ Times New Roman" panose="02020603050405020304" pitchFamily="18" charset="0"/>
              </a:rPr>
              <a:t>Бағалау</a:t>
            </a:r>
            <a:r>
              <a:rPr lang="ru-RU" dirty="0" smtClean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есебінің</a:t>
            </a:r>
            <a:r>
              <a:rPr lang="ru-RU" dirty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мазмұны</a:t>
            </a:r>
            <a:r>
              <a:rPr lang="ru-RU" dirty="0">
                <a:solidFill>
                  <a:srgbClr val="FF0000"/>
                </a:solidFill>
                <a:latin typeface="KZ Times New Roman" panose="02020603050405020304" pitchFamily="18" charset="0"/>
              </a:rPr>
              <a:t> мен </a:t>
            </a:r>
            <a:r>
              <a:rPr lang="ru-RU" dirty="0" err="1" smtClean="0">
                <a:solidFill>
                  <a:srgbClr val="FF0000"/>
                </a:solidFill>
                <a:latin typeface="KZ Times New Roman" panose="02020603050405020304" pitchFamily="18" charset="0"/>
              </a:rPr>
              <a:t>құрылымы</a:t>
            </a:r>
            <a:endParaRPr lang="ru-RU" dirty="0" smtClean="0">
              <a:solidFill>
                <a:srgbClr val="FF0000"/>
              </a:solidFill>
              <a:latin typeface="KZ Times New Roman" panose="02020603050405020304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KZ Times New Roman" panose="02020603050405020304" pitchFamily="18" charset="0"/>
            </a:endParaRPr>
          </a:p>
          <a:p>
            <a:pPr algn="r"/>
            <a:r>
              <a:rPr lang="kk-KZ" dirty="0" smtClean="0">
                <a:solidFill>
                  <a:srgbClr val="FF0000"/>
                </a:solidFill>
                <a:latin typeface="KZ Times New Roman" panose="02020603050405020304" pitchFamily="18" charset="0"/>
              </a:rPr>
              <a:t>Дәріскер: </a:t>
            </a:r>
            <a:r>
              <a:rPr lang="kk-KZ" u="sng" dirty="0" smtClean="0">
                <a:solidFill>
                  <a:schemeClr val="tx2"/>
                </a:solidFill>
                <a:latin typeface="KZ Times New Roman" panose="02020603050405020304" pitchFamily="18" charset="0"/>
              </a:rPr>
              <a:t>Сагидолдина А.Ж.</a:t>
            </a:r>
            <a:endParaRPr lang="ru-RU" u="sng" dirty="0">
              <a:solidFill>
                <a:schemeClr val="tx2"/>
              </a:solidFill>
              <a:latin typeface="KZ 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95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100" dirty="0" smtClean="0">
                <a:latin typeface="KZ Times New Roman" panose="02020603050405020304" pitchFamily="18" charset="0"/>
              </a:rPr>
              <a:t>	</a:t>
            </a:r>
            <a:r>
              <a:rPr lang="ru-RU" sz="3100" u="sng" dirty="0" err="1" smtClean="0">
                <a:solidFill>
                  <a:srgbClr val="FF0000"/>
                </a:solidFill>
                <a:latin typeface="KZ Times New Roman" panose="02020603050405020304" pitchFamily="18" charset="0"/>
              </a:rPr>
              <a:t>Бағалау</a:t>
            </a:r>
            <a:r>
              <a:rPr lang="ru-RU" sz="3100" u="sng" dirty="0" smtClean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sz="3100" u="sng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туралы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есепті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жасау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кезінде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бағалаушының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алдында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мынадай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негізгі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міндеттер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тұр</a:t>
            </a:r>
            <a:r>
              <a:rPr lang="ru-RU" sz="3100" dirty="0">
                <a:latin typeface="KZ Times New Roman" panose="02020603050405020304" pitchFamily="18" charset="0"/>
              </a:rPr>
              <a:t>: </a:t>
            </a:r>
            <a:r>
              <a:rPr lang="ru-RU" sz="3100" dirty="0" err="1">
                <a:latin typeface="KZ Times New Roman" panose="02020603050405020304" pitchFamily="18" charset="0"/>
              </a:rPr>
              <a:t>біріншіден</a:t>
            </a:r>
            <a:r>
              <a:rPr lang="ru-RU" sz="3100" dirty="0">
                <a:latin typeface="KZ Times New Roman" panose="02020603050405020304" pitchFamily="18" charset="0"/>
              </a:rPr>
              <a:t>, </a:t>
            </a:r>
            <a:r>
              <a:rPr lang="ru-RU" sz="3100" dirty="0" err="1">
                <a:latin typeface="KZ Times New Roman" panose="02020603050405020304" pitchFamily="18" charset="0"/>
              </a:rPr>
              <a:t>талдау</a:t>
            </a:r>
            <a:r>
              <a:rPr lang="ru-RU" sz="3100" dirty="0">
                <a:latin typeface="KZ Times New Roman" panose="02020603050405020304" pitchFamily="18" charset="0"/>
              </a:rPr>
              <a:t> мен </a:t>
            </a:r>
            <a:r>
              <a:rPr lang="ru-RU" sz="3100" dirty="0" err="1">
                <a:latin typeface="KZ Times New Roman" panose="02020603050405020304" pitchFamily="18" charset="0"/>
              </a:rPr>
              <a:t>есептеулердің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логикасын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баяндау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қажет</a:t>
            </a:r>
            <a:r>
              <a:rPr lang="ru-RU" sz="3100" dirty="0">
                <a:latin typeface="KZ Times New Roman" panose="02020603050405020304" pitchFamily="18" charset="0"/>
              </a:rPr>
              <a:t>; </a:t>
            </a:r>
            <a:r>
              <a:rPr lang="ru-RU" sz="3100" dirty="0" err="1">
                <a:latin typeface="KZ Times New Roman" panose="02020603050405020304" pitchFamily="18" charset="0"/>
              </a:rPr>
              <a:t>екіншіден</a:t>
            </a:r>
            <a:r>
              <a:rPr lang="ru-RU" sz="3100" dirty="0">
                <a:latin typeface="KZ Times New Roman" panose="02020603050405020304" pitchFamily="18" charset="0"/>
              </a:rPr>
              <a:t>, </a:t>
            </a:r>
            <a:r>
              <a:rPr lang="ru-RU" sz="3100" dirty="0" err="1">
                <a:latin typeface="KZ Times New Roman" panose="02020603050405020304" pitchFamily="18" charset="0"/>
              </a:rPr>
              <a:t>бағалаудың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барлық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маңызды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сәттерін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жазып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алу</a:t>
            </a:r>
            <a:r>
              <a:rPr lang="ru-RU" sz="3100" dirty="0">
                <a:latin typeface="KZ Times New Roman" panose="02020603050405020304" pitchFamily="18" charset="0"/>
              </a:rPr>
              <a:t>; </a:t>
            </a:r>
            <a:r>
              <a:rPr lang="ru-RU" sz="3100" dirty="0" err="1">
                <a:latin typeface="KZ Times New Roman" panose="02020603050405020304" pitchFamily="18" charset="0"/>
              </a:rPr>
              <a:t>үшіншіден</a:t>
            </a:r>
            <a:r>
              <a:rPr lang="ru-RU" sz="3100" dirty="0">
                <a:latin typeface="KZ Times New Roman" panose="02020603050405020304" pitchFamily="18" charset="0"/>
              </a:rPr>
              <a:t>, </a:t>
            </a:r>
            <a:r>
              <a:rPr lang="ru-RU" sz="3100" dirty="0" err="1">
                <a:latin typeface="KZ Times New Roman" panose="02020603050405020304" pitchFamily="18" charset="0"/>
              </a:rPr>
              <a:t>есепті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оның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тұтынушысы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қалаған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жағдайда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талдау</a:t>
            </a:r>
            <a:r>
              <a:rPr lang="ru-RU" sz="3100" dirty="0">
                <a:latin typeface="KZ Times New Roman" panose="02020603050405020304" pitchFamily="18" charset="0"/>
              </a:rPr>
              <a:t> мен </a:t>
            </a:r>
            <a:r>
              <a:rPr lang="ru-RU" sz="3100" dirty="0" err="1">
                <a:latin typeface="KZ Times New Roman" panose="02020603050405020304" pitchFamily="18" charset="0"/>
              </a:rPr>
              <a:t>есептеулерді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қайталай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алатындай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етіп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дайындау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және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бағалаушы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жасаған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қорытындыға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келу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керек</a:t>
            </a:r>
            <a:r>
              <a:rPr lang="ru-RU" sz="3100" dirty="0">
                <a:latin typeface="KZ 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3100" dirty="0" smtClean="0">
                <a:latin typeface="KZ Times New Roman" panose="02020603050405020304" pitchFamily="18" charset="0"/>
              </a:rPr>
              <a:t>	</a:t>
            </a:r>
            <a:r>
              <a:rPr lang="ru-RU" sz="3100" dirty="0" err="1" smtClean="0">
                <a:latin typeface="KZ Times New Roman" panose="02020603050405020304" pitchFamily="18" charset="0"/>
              </a:rPr>
              <a:t>Ең</a:t>
            </a:r>
            <a:r>
              <a:rPr lang="ru-RU" sz="3100" dirty="0" smtClean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алдымен</a:t>
            </a:r>
            <a:r>
              <a:rPr lang="ru-RU" sz="3100" dirty="0">
                <a:latin typeface="KZ Times New Roman" panose="02020603050405020304" pitchFamily="18" charset="0"/>
              </a:rPr>
              <a:t>, </a:t>
            </a:r>
            <a:r>
              <a:rPr lang="ru-RU" sz="3100" dirty="0" err="1">
                <a:latin typeface="KZ Times New Roman" panose="02020603050405020304" pitchFamily="18" charset="0"/>
              </a:rPr>
              <a:t>ақпаратты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пайдаланушылардың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есепті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қабылдауы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үшін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ол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қисынды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болуы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керек</a:t>
            </a:r>
            <a:r>
              <a:rPr lang="ru-RU" sz="3100" dirty="0">
                <a:latin typeface="KZ Times New Roman" panose="02020603050405020304" pitchFamily="18" charset="0"/>
              </a:rPr>
              <a:t>. </a:t>
            </a:r>
            <a:r>
              <a:rPr lang="ru-RU" sz="3100" dirty="0" err="1">
                <a:latin typeface="KZ Times New Roman" panose="02020603050405020304" pitchFamily="18" charset="0"/>
              </a:rPr>
              <a:t>Әрбір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келесі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мәселенің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презентациясы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алдыңғы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материалдан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туындауы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керек</a:t>
            </a:r>
            <a:r>
              <a:rPr lang="ru-RU" sz="3100" dirty="0">
                <a:latin typeface="KZ Times New Roman" panose="02020603050405020304" pitchFamily="18" charset="0"/>
              </a:rPr>
              <a:t>, </a:t>
            </a:r>
            <a:r>
              <a:rPr lang="ru-RU" sz="3100" dirty="0" err="1">
                <a:latin typeface="KZ Times New Roman" panose="02020603050405020304" pitchFamily="18" charset="0"/>
              </a:rPr>
              <a:t>әртүрлі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бөлімдердің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тұжырымдары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бір-бірін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толықтырып</a:t>
            </a:r>
            <a:r>
              <a:rPr lang="ru-RU" sz="3100" dirty="0">
                <a:latin typeface="KZ Times New Roman" panose="02020603050405020304" pitchFamily="18" charset="0"/>
              </a:rPr>
              <a:t>, </a:t>
            </a:r>
            <a:r>
              <a:rPr lang="ru-RU" sz="3100" dirty="0" err="1">
                <a:latin typeface="KZ Times New Roman" panose="02020603050405020304" pitchFamily="18" charset="0"/>
              </a:rPr>
              <a:t>жалпы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қорытындыға</a:t>
            </a:r>
            <a:r>
              <a:rPr lang="ru-RU" sz="3100" dirty="0">
                <a:latin typeface="KZ Times New Roman" panose="02020603050405020304" pitchFamily="18" charset="0"/>
              </a:rPr>
              <a:t> "</a:t>
            </a:r>
            <a:r>
              <a:rPr lang="ru-RU" sz="3100" dirty="0" err="1">
                <a:latin typeface="KZ Times New Roman" panose="02020603050405020304" pitchFamily="18" charset="0"/>
              </a:rPr>
              <a:t>жұмыс</a:t>
            </a:r>
            <a:r>
              <a:rPr lang="ru-RU" sz="3100" dirty="0">
                <a:latin typeface="KZ Times New Roman" panose="02020603050405020304" pitchFamily="18" charset="0"/>
              </a:rPr>
              <a:t> </a:t>
            </a:r>
            <a:r>
              <a:rPr lang="ru-RU" sz="3100" dirty="0" err="1">
                <a:latin typeface="KZ Times New Roman" panose="02020603050405020304" pitchFamily="18" charset="0"/>
              </a:rPr>
              <a:t>істеуі</a:t>
            </a:r>
            <a:r>
              <a:rPr lang="ru-RU" sz="3100" dirty="0">
                <a:latin typeface="KZ Times New Roman" panose="02020603050405020304" pitchFamily="18" charset="0"/>
              </a:rPr>
              <a:t>" </a:t>
            </a:r>
            <a:r>
              <a:rPr lang="ru-RU" sz="3100" dirty="0" err="1">
                <a:latin typeface="KZ Times New Roman" panose="02020603050405020304" pitchFamily="18" charset="0"/>
              </a:rPr>
              <a:t>керек</a:t>
            </a:r>
            <a:r>
              <a:rPr lang="ru-RU" sz="3100" dirty="0">
                <a:latin typeface="KZ 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50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>
                <a:latin typeface="KZ Times New Roman" panose="02020603050405020304" pitchFamily="18" charset="0"/>
              </a:rPr>
              <a:t>	</a:t>
            </a:r>
            <a:r>
              <a:rPr lang="ru-RU" dirty="0" err="1" smtClean="0">
                <a:latin typeface="KZ Times New Roman" panose="02020603050405020304" pitchFamily="18" charset="0"/>
              </a:rPr>
              <a:t>Егер</a:t>
            </a:r>
            <a:r>
              <a:rPr lang="ru-RU" dirty="0" smtClean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есеп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жақсы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құрылымдалған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жеткілікті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түрде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егжей-тегжейлі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құжаттармен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расталған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қажетті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ақпаратты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қамтитын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болса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есеп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материалын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қабылдау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жеңілдейді</a:t>
            </a:r>
            <a:r>
              <a:rPr lang="ru-RU" dirty="0">
                <a:latin typeface="KZ Times New Roman" panose="02020603050405020304" pitchFamily="18" charset="0"/>
              </a:rPr>
              <a:t>. </a:t>
            </a:r>
            <a:r>
              <a:rPr lang="ru-RU" dirty="0" err="1">
                <a:latin typeface="KZ Times New Roman" panose="02020603050405020304" pitchFamily="18" charset="0"/>
              </a:rPr>
              <a:t>Сонымен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бірге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есепті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маңызды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емес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мәліметтермен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ауырлатуға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болмайды</a:t>
            </a:r>
            <a:r>
              <a:rPr lang="ru-RU" dirty="0">
                <a:latin typeface="KZ 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KZ Times New Roman" panose="02020603050405020304" pitchFamily="18" charset="0"/>
              </a:rPr>
              <a:t>	</a:t>
            </a:r>
            <a:r>
              <a:rPr lang="ru-RU" u="sng" dirty="0" err="1" smtClean="0">
                <a:solidFill>
                  <a:srgbClr val="FF0000"/>
                </a:solidFill>
                <a:latin typeface="KZ Times New Roman" panose="02020603050405020304" pitchFamily="18" charset="0"/>
              </a:rPr>
              <a:t>Бағалау</a:t>
            </a:r>
            <a:r>
              <a:rPr lang="ru-RU" u="sng" dirty="0" smtClean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туралы</a:t>
            </a:r>
            <a:r>
              <a:rPr lang="ru-RU" u="sng" dirty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есеп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оның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мазмұны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көлемі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ұсыну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стилі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көбінесе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мақсатына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бағаланатын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объектінің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сипатына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есеп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берушінің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қажеттіліктеріне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байланысты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болады</a:t>
            </a:r>
            <a:r>
              <a:rPr lang="ru-RU" dirty="0">
                <a:latin typeface="KZ 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KZ Times New Roman" panose="02020603050405020304" pitchFamily="18" charset="0"/>
              </a:rPr>
              <a:t>	</a:t>
            </a:r>
            <a:r>
              <a:rPr lang="ru-RU" dirty="0" err="1" smtClean="0">
                <a:latin typeface="KZ Times New Roman" panose="02020603050405020304" pitchFamily="18" charset="0"/>
              </a:rPr>
              <a:t>Қолданыстағы</a:t>
            </a:r>
            <a:r>
              <a:rPr lang="ru-RU" dirty="0" smtClean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заңнамаға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сәйкес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жүргізілген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нәтижелері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бойынша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туралы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есеп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екі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данада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жасалады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оның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біреуі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тапсырыс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берушіде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екіншісі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бағалаушыда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сақталады</a:t>
            </a:r>
            <a:r>
              <a:rPr lang="ru-RU" dirty="0">
                <a:latin typeface="KZ Times New Roman" panose="02020603050405020304" pitchFamily="18" charset="0"/>
              </a:rPr>
              <a:t>. </a:t>
            </a:r>
            <a:endParaRPr lang="ru-RU" dirty="0" smtClean="0">
              <a:latin typeface="KZ 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KZ Times New Roman" panose="02020603050405020304" pitchFamily="18" charset="0"/>
              </a:rPr>
              <a:t>	</a:t>
            </a:r>
            <a:r>
              <a:rPr lang="ru-RU" dirty="0" smtClean="0">
                <a:solidFill>
                  <a:srgbClr val="FF0000"/>
                </a:solidFill>
                <a:latin typeface="KZ Times New Roman" panose="02020603050405020304" pitchFamily="18" charset="0"/>
              </a:rPr>
              <a:t>Дара </a:t>
            </a:r>
            <a:r>
              <a:rPr lang="ru-RU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кәсіпкер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болып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табылатын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бағалаушы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жасаған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есепке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ол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қол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қояды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жеке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мөрімен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расталады</a:t>
            </a:r>
            <a:r>
              <a:rPr lang="ru-RU" dirty="0">
                <a:latin typeface="KZ Times New Roman" panose="02020603050405020304" pitchFamily="18" charset="0"/>
              </a:rPr>
              <a:t>.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қызметін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жүзеге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асыруға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лицензиясы</a:t>
            </a:r>
            <a:r>
              <a:rPr lang="ru-RU" dirty="0">
                <a:latin typeface="KZ Times New Roman" panose="02020603050405020304" pitchFamily="18" charset="0"/>
              </a:rPr>
              <a:t> бар </a:t>
            </a:r>
            <a:r>
              <a:rPr lang="ru-RU" dirty="0" err="1">
                <a:latin typeface="KZ Times New Roman" panose="02020603050405020304" pitchFamily="18" charset="0"/>
              </a:rPr>
              <a:t>заңды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тұлғаның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есебіне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орындаушы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бағалаушы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қол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қояды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заңды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тұлғаның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басшысы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бекітеді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мөрмен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расталады</a:t>
            </a:r>
            <a:r>
              <a:rPr lang="ru-RU" dirty="0">
                <a:latin typeface="KZ 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741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KZ Times New Roman" panose="02020603050405020304" pitchFamily="18" charset="0"/>
              </a:rPr>
              <a:t>	</a:t>
            </a:r>
            <a:r>
              <a:rPr lang="ru-RU" dirty="0" err="1" smtClean="0">
                <a:latin typeface="KZ Times New Roman" panose="02020603050405020304" pitchFamily="18" charset="0"/>
              </a:rPr>
              <a:t>Егер</a:t>
            </a:r>
            <a:r>
              <a:rPr lang="ru-RU" dirty="0" smtClean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бағалауды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бағаланатын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объектісінің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құрамына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кіретін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әртүрлі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объектілері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бойынша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бірнеше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бағалаушы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жүргізген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жағдайда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есепке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әрбір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бағалаушы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өзі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жүргізген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объектілерін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көрсете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отырып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қол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қояды</a:t>
            </a:r>
            <a:r>
              <a:rPr lang="ru-RU" dirty="0">
                <a:latin typeface="KZ 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KZ Times New Roman" panose="02020603050405020304" pitchFamily="18" charset="0"/>
              </a:rPr>
              <a:t>	</a:t>
            </a:r>
            <a:r>
              <a:rPr lang="ru-RU" u="sng" dirty="0" err="1" smtClean="0">
                <a:solidFill>
                  <a:srgbClr val="FF0000"/>
                </a:solidFill>
                <a:latin typeface="KZ Times New Roman" panose="02020603050405020304" pitchFamily="18" charset="0"/>
              </a:rPr>
              <a:t>Бағалау</a:t>
            </a:r>
            <a:r>
              <a:rPr lang="ru-RU" u="sng" dirty="0" smtClean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туралы</a:t>
            </a:r>
            <a:r>
              <a:rPr lang="ru-RU" u="sng" dirty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u="sng" dirty="0" err="1">
                <a:solidFill>
                  <a:srgbClr val="FF0000"/>
                </a:solidFill>
                <a:latin typeface="KZ Times New Roman" panose="02020603050405020304" pitchFamily="18" charset="0"/>
              </a:rPr>
              <a:t>есепте</a:t>
            </a:r>
            <a:r>
              <a:rPr lang="ru-RU" u="sng" dirty="0">
                <a:solidFill>
                  <a:srgbClr val="FF0000"/>
                </a:solidFill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мыналар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көрсетілуі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тиіс</a:t>
            </a:r>
            <a:r>
              <a:rPr lang="ru-RU" dirty="0">
                <a:latin typeface="KZ 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dirty="0">
                <a:latin typeface="KZ Times New Roman" panose="02020603050405020304" pitchFamily="18" charset="0"/>
              </a:rPr>
              <a:t>1) </a:t>
            </a:r>
            <a:r>
              <a:rPr lang="ru-RU" dirty="0" err="1">
                <a:latin typeface="KZ Times New Roman" panose="02020603050405020304" pitchFamily="18" charset="0"/>
              </a:rPr>
              <a:t>бағалаушының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атауы</a:t>
            </a:r>
            <a:r>
              <a:rPr lang="ru-RU" dirty="0">
                <a:latin typeface="KZ Times New Roman" panose="02020603050405020304" pitchFamily="18" charset="0"/>
              </a:rPr>
              <a:t> (</a:t>
            </a:r>
            <a:r>
              <a:rPr lang="ru-RU" dirty="0" err="1">
                <a:latin typeface="KZ Times New Roman" panose="02020603050405020304" pitchFamily="18" charset="0"/>
              </a:rPr>
              <a:t>Тегі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Аты</a:t>
            </a:r>
            <a:r>
              <a:rPr lang="ru-RU" dirty="0">
                <a:latin typeface="KZ Times New Roman" panose="02020603050405020304" pitchFamily="18" charset="0"/>
              </a:rPr>
              <a:t>, </a:t>
            </a:r>
            <a:r>
              <a:rPr lang="ru-RU" dirty="0" err="1">
                <a:latin typeface="KZ Times New Roman" panose="02020603050405020304" pitchFamily="18" charset="0"/>
              </a:rPr>
              <a:t>Әкесінің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аты</a:t>
            </a:r>
            <a:r>
              <a:rPr lang="ru-RU" dirty="0">
                <a:latin typeface="KZ Times New Roman" panose="02020603050405020304" pitchFamily="18" charset="0"/>
              </a:rPr>
              <a:t> (бар </a:t>
            </a:r>
            <a:r>
              <a:rPr lang="ru-RU" dirty="0" err="1">
                <a:latin typeface="KZ Times New Roman" panose="02020603050405020304" pitchFamily="18" charset="0"/>
              </a:rPr>
              <a:t>болса</a:t>
            </a:r>
            <a:r>
              <a:rPr lang="ru-RU" dirty="0">
                <a:latin typeface="KZ Times New Roman" panose="02020603050405020304" pitchFamily="18" charset="0"/>
              </a:rPr>
              <a:t>);</a:t>
            </a:r>
          </a:p>
          <a:p>
            <a:pPr marL="0" indent="0" algn="just">
              <a:buNone/>
            </a:pPr>
            <a:r>
              <a:rPr lang="ru-RU" dirty="0">
                <a:latin typeface="KZ Times New Roman" panose="02020603050405020304" pitchFamily="18" charset="0"/>
              </a:rPr>
              <a:t>2) </a:t>
            </a:r>
            <a:r>
              <a:rPr lang="ru-RU" dirty="0" err="1">
                <a:latin typeface="KZ Times New Roman" panose="02020603050405020304" pitchFamily="18" charset="0"/>
              </a:rPr>
              <a:t>мүлікті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жөніндегі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қызметті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жүзеге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асыру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құқығына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лицензияның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нөмірі</a:t>
            </a:r>
            <a:r>
              <a:rPr lang="ru-RU" dirty="0">
                <a:latin typeface="KZ Times New Roman" panose="02020603050405020304" pitchFamily="18" charset="0"/>
              </a:rPr>
              <a:t> мен </a:t>
            </a:r>
            <a:r>
              <a:rPr lang="ru-RU" dirty="0" err="1">
                <a:latin typeface="KZ Times New Roman" panose="02020603050405020304" pitchFamily="18" charset="0"/>
              </a:rPr>
              <a:t>берілген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күні</a:t>
            </a:r>
            <a:r>
              <a:rPr lang="ru-RU" dirty="0">
                <a:latin typeface="KZ 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dirty="0">
                <a:latin typeface="KZ Times New Roman" panose="02020603050405020304" pitchFamily="18" charset="0"/>
              </a:rPr>
              <a:t>3) </a:t>
            </a:r>
            <a:r>
              <a:rPr lang="ru-RU" dirty="0" err="1">
                <a:latin typeface="KZ Times New Roman" panose="02020603050405020304" pitchFamily="18" charset="0"/>
              </a:rPr>
              <a:t>айқындалатын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құнның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түрі</a:t>
            </a:r>
            <a:r>
              <a:rPr lang="ru-RU" dirty="0">
                <a:latin typeface="KZ 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dirty="0">
                <a:latin typeface="KZ Times New Roman" panose="02020603050405020304" pitchFamily="18" charset="0"/>
              </a:rPr>
              <a:t>4) </a:t>
            </a:r>
            <a:r>
              <a:rPr lang="ru-RU" dirty="0" err="1">
                <a:latin typeface="KZ Times New Roman" panose="02020603050405020304" pitchFamily="18" charset="0"/>
              </a:rPr>
              <a:t>есептің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жасалған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күні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күні</a:t>
            </a:r>
            <a:r>
              <a:rPr lang="ru-RU" dirty="0">
                <a:latin typeface="KZ 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dirty="0">
                <a:latin typeface="KZ Times New Roman" panose="02020603050405020304" pitchFamily="18" charset="0"/>
              </a:rPr>
              <a:t>5) </a:t>
            </a:r>
            <a:r>
              <a:rPr lang="ru-RU" dirty="0" err="1">
                <a:latin typeface="KZ Times New Roman" panose="02020603050405020304" pitchFamily="18" charset="0"/>
              </a:rPr>
              <a:t>бағалау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объектісінің</a:t>
            </a:r>
            <a:r>
              <a:rPr lang="ru-RU" dirty="0">
                <a:latin typeface="KZ Times New Roman" panose="02020603050405020304" pitchFamily="18" charset="0"/>
              </a:rPr>
              <a:t> (</a:t>
            </a:r>
            <a:r>
              <a:rPr lang="ru-RU" dirty="0" err="1">
                <a:latin typeface="KZ Times New Roman" panose="02020603050405020304" pitchFamily="18" charset="0"/>
              </a:rPr>
              <a:t>объектілерінің</a:t>
            </a:r>
            <a:r>
              <a:rPr lang="ru-RU" dirty="0">
                <a:latin typeface="KZ Times New Roman" panose="02020603050405020304" pitchFamily="18" charset="0"/>
              </a:rPr>
              <a:t>) </a:t>
            </a:r>
            <a:r>
              <a:rPr lang="ru-RU" dirty="0" err="1">
                <a:latin typeface="KZ Times New Roman" panose="02020603050405020304" pitchFamily="18" charset="0"/>
              </a:rPr>
              <a:t>атауы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(</a:t>
            </a:r>
            <a:r>
              <a:rPr lang="ru-RU" dirty="0" err="1">
                <a:latin typeface="KZ Times New Roman" panose="02020603050405020304" pitchFamily="18" charset="0"/>
              </a:rPr>
              <a:t>немесе</a:t>
            </a:r>
            <a:r>
              <a:rPr lang="ru-RU" dirty="0">
                <a:latin typeface="KZ Times New Roman" panose="02020603050405020304" pitchFamily="18" charset="0"/>
              </a:rPr>
              <a:t>) </a:t>
            </a:r>
            <a:r>
              <a:rPr lang="ru-RU" dirty="0" err="1">
                <a:latin typeface="KZ Times New Roman" panose="02020603050405020304" pitchFamily="18" charset="0"/>
              </a:rPr>
              <a:t>орналасқан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жері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және</a:t>
            </a:r>
            <a:r>
              <a:rPr lang="ru-RU" dirty="0">
                <a:latin typeface="KZ Times New Roman" panose="02020603050405020304" pitchFamily="18" charset="0"/>
              </a:rPr>
              <a:t> </a:t>
            </a:r>
            <a:r>
              <a:rPr lang="ru-RU" dirty="0" err="1">
                <a:latin typeface="KZ Times New Roman" panose="02020603050405020304" pitchFamily="18" charset="0"/>
              </a:rPr>
              <a:t>сипаттамасы</a:t>
            </a:r>
            <a:r>
              <a:rPr lang="ru-RU" dirty="0">
                <a:latin typeface="KZ Times New Roman" panose="02020603050405020304" pitchFamily="18" charset="0"/>
              </a:rPr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157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latin typeface="KZ Times New Roman" panose="02020603050405020304" pitchFamily="18" charset="0"/>
              </a:rPr>
              <a:t>6) </a:t>
            </a:r>
            <a:r>
              <a:rPr lang="ru-RU" sz="2600" dirty="0" err="1">
                <a:latin typeface="KZ Times New Roman" panose="02020603050405020304" pitchFamily="18" charset="0"/>
              </a:rPr>
              <a:t>бағалау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жүргізу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кезінде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пайдаланылатын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бағалау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тәсілдері</a:t>
            </a:r>
            <a:r>
              <a:rPr lang="ru-RU" sz="2600" dirty="0">
                <a:latin typeface="KZ Times New Roman" panose="02020603050405020304" pitchFamily="18" charset="0"/>
              </a:rPr>
              <a:t> мен </a:t>
            </a:r>
            <a:r>
              <a:rPr lang="ru-RU" sz="2600" dirty="0" err="1">
                <a:latin typeface="KZ Times New Roman" panose="02020603050405020304" pitchFamily="18" charset="0"/>
              </a:rPr>
              <a:t>әдістері</a:t>
            </a:r>
            <a:r>
              <a:rPr lang="ru-RU" sz="2600" dirty="0">
                <a:latin typeface="KZ 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600" dirty="0">
                <a:latin typeface="KZ Times New Roman" panose="02020603050405020304" pitchFamily="18" charset="0"/>
              </a:rPr>
              <a:t>7) </a:t>
            </a:r>
            <a:r>
              <a:rPr lang="ru-RU" sz="2600" dirty="0" err="1">
                <a:latin typeface="KZ Times New Roman" panose="02020603050405020304" pitchFamily="18" charset="0"/>
              </a:rPr>
              <a:t>бағалау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жүргізу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кезінде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пайдаланылатын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бағалау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стандарттары</a:t>
            </a:r>
            <a:r>
              <a:rPr lang="ru-RU" sz="2600" dirty="0">
                <a:latin typeface="KZ 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600" dirty="0">
                <a:latin typeface="KZ Times New Roman" panose="02020603050405020304" pitchFamily="18" charset="0"/>
              </a:rPr>
              <a:t>8) </a:t>
            </a:r>
            <a:r>
              <a:rPr lang="ru-RU" sz="2600" dirty="0" err="1">
                <a:latin typeface="KZ Times New Roman" panose="02020603050405020304" pitchFamily="18" charset="0"/>
              </a:rPr>
              <a:t>алу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көзін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көрсете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отырып</a:t>
            </a:r>
            <a:r>
              <a:rPr lang="ru-RU" sz="2600" dirty="0">
                <a:latin typeface="KZ Times New Roman" panose="02020603050405020304" pitchFamily="18" charset="0"/>
              </a:rPr>
              <a:t>, </a:t>
            </a:r>
            <a:r>
              <a:rPr lang="ru-RU" sz="2600" dirty="0" err="1">
                <a:latin typeface="KZ Times New Roman" panose="02020603050405020304" pitchFamily="18" charset="0"/>
              </a:rPr>
              <a:t>бағалау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жүргізу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кезінде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пайдаланылатын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нақты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деректер</a:t>
            </a:r>
            <a:r>
              <a:rPr lang="ru-RU" sz="2600" dirty="0">
                <a:latin typeface="KZ 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600" dirty="0">
                <a:latin typeface="KZ Times New Roman" panose="02020603050405020304" pitchFamily="18" charset="0"/>
              </a:rPr>
              <a:t>9) </a:t>
            </a:r>
            <a:r>
              <a:rPr lang="ru-RU" sz="2600" dirty="0" err="1">
                <a:latin typeface="KZ Times New Roman" panose="02020603050405020304" pitchFamily="18" charset="0"/>
              </a:rPr>
              <a:t>есептеу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негіздемесі</a:t>
            </a:r>
            <a:r>
              <a:rPr lang="ru-RU" sz="2600" dirty="0">
                <a:latin typeface="KZ 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600" dirty="0">
                <a:latin typeface="KZ Times New Roman" panose="02020603050405020304" pitchFamily="18" charset="0"/>
              </a:rPr>
              <a:t>10) </a:t>
            </a:r>
            <a:r>
              <a:rPr lang="ru-RU" sz="2600" dirty="0" err="1">
                <a:latin typeface="KZ Times New Roman" panose="02020603050405020304" pitchFamily="18" charset="0"/>
              </a:rPr>
              <a:t>бағалау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нәтижесі</a:t>
            </a:r>
            <a:r>
              <a:rPr lang="ru-RU" sz="2600" dirty="0">
                <a:latin typeface="KZ 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600" dirty="0">
                <a:latin typeface="KZ Times New Roman" panose="02020603050405020304" pitchFamily="18" charset="0"/>
              </a:rPr>
              <a:t>11) </a:t>
            </a:r>
            <a:r>
              <a:rPr lang="ru-RU" sz="2600" dirty="0" err="1">
                <a:latin typeface="KZ Times New Roman" panose="02020603050405020304" pitchFamily="18" charset="0"/>
              </a:rPr>
              <a:t>жүргізілген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бағалаудың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нәтижесін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толық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және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бір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мәнді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түсіндіру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үшін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қажетті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өзге</a:t>
            </a:r>
            <a:r>
              <a:rPr lang="ru-RU" sz="2600" dirty="0">
                <a:latin typeface="KZ Times New Roman" panose="02020603050405020304" pitchFamily="18" charset="0"/>
              </a:rPr>
              <a:t> де </a:t>
            </a:r>
            <a:r>
              <a:rPr lang="ru-RU" sz="2600" dirty="0" err="1">
                <a:latin typeface="KZ Times New Roman" panose="02020603050405020304" pitchFamily="18" charset="0"/>
              </a:rPr>
              <a:t>мәліметтер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болуға</a:t>
            </a:r>
            <a:r>
              <a:rPr lang="ru-RU" sz="2600" dirty="0">
                <a:latin typeface="KZ Times New Roman" panose="02020603050405020304" pitchFamily="18" charset="0"/>
              </a:rPr>
              <a:t> </a:t>
            </a:r>
            <a:r>
              <a:rPr lang="ru-RU" sz="2600" dirty="0" err="1">
                <a:latin typeface="KZ Times New Roman" panose="02020603050405020304" pitchFamily="18" charset="0"/>
              </a:rPr>
              <a:t>тиіс</a:t>
            </a:r>
            <a:r>
              <a:rPr lang="ru-RU" sz="2600" dirty="0">
                <a:latin typeface="KZ 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038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</TotalTime>
  <Words>76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Дәріс 6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6</dc:title>
  <dc:creator>Асем Сагидолдина</dc:creator>
  <cp:lastModifiedBy>Асем Сагидолдина</cp:lastModifiedBy>
  <cp:revision>1</cp:revision>
  <dcterms:created xsi:type="dcterms:W3CDTF">2021-12-15T06:05:03Z</dcterms:created>
  <dcterms:modified xsi:type="dcterms:W3CDTF">2021-12-15T06:10:35Z</dcterms:modified>
</cp:coreProperties>
</file>